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9.148264984227128E-2"/>
          <c:y val="0.22103004291845493"/>
          <c:w val="0.82334384858044163"/>
          <c:h val="0.56008583690987179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noFill/>
            <a:ln w="32470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000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FF0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FFFF0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FF0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</c:numCache>
            </c:numRef>
          </c:val>
        </c:ser>
        <c:firstSliceAng val="0"/>
      </c:pieChart>
      <c:spPr>
        <a:noFill/>
        <a:ln w="2164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53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9.1482649842271266E-2"/>
          <c:y val="0.22103004291845491"/>
          <c:w val="0.82334384858044163"/>
          <c:h val="0.56008583690987179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noFill/>
            <a:ln w="38099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000000"/>
              </a:solidFill>
              <a:ln w="38099">
                <a:solidFill>
                  <a:schemeClr val="bg1"/>
                </a:solidFill>
                <a:prstDash val="solid"/>
              </a:ln>
            </c:spPr>
          </c:dPt>
          <c:dPt>
            <c:idx val="1"/>
            <c:spPr>
              <a:solidFill>
                <a:srgbClr val="000000"/>
              </a:solidFill>
              <a:ln w="38099">
                <a:solidFill>
                  <a:schemeClr val="bg1"/>
                </a:solidFill>
                <a:prstDash val="solid"/>
              </a:ln>
            </c:spPr>
          </c:dPt>
          <c:dPt>
            <c:idx val="2"/>
            <c:spPr>
              <a:solidFill>
                <a:srgbClr val="92D050"/>
              </a:solidFill>
              <a:ln w="38099">
                <a:solidFill>
                  <a:srgbClr val="000000"/>
                </a:solidFill>
                <a:prstDash val="solid"/>
              </a:ln>
            </c:spPr>
          </c:dPt>
          <c:dPt>
            <c:idx val="3"/>
            <c:explosion val="1"/>
            <c:spPr>
              <a:solidFill>
                <a:srgbClr val="92D050"/>
              </a:solidFill>
              <a:ln w="38099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92D050"/>
              </a:solidFill>
              <a:ln w="38099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92D050"/>
              </a:solidFill>
              <a:ln w="38099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92D050"/>
              </a:solidFill>
              <a:ln w="38099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92D050"/>
              </a:solidFill>
              <a:ln w="38099">
                <a:solidFill>
                  <a:srgbClr val="000000"/>
                </a:solidFill>
                <a:prstDash val="solid"/>
              </a:ln>
            </c:spPr>
          </c:dPt>
          <c:cat>
            <c:numRef>
              <c:f>Sheet1!$B$1:$I$1</c:f>
              <c:numCache>
                <c:formatCode>General</c:formatCode>
                <c:ptCount val="8"/>
              </c:numCache>
            </c:numRef>
          </c:ca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</c:ser>
        <c:firstSliceAng val="0"/>
      </c:pieChart>
      <c:spPr>
        <a:noFill/>
        <a:ln w="25399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9.1482649842271238E-2"/>
          <c:y val="0.22103004291845488"/>
          <c:w val="0.82334384858044163"/>
          <c:h val="0.56008583690987179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noFill/>
            <a:ln w="32470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0000"/>
              </a:solidFill>
              <a:ln w="38100">
                <a:solidFill>
                  <a:prstClr val="white"/>
                </a:solidFill>
                <a:prstDash val="solid"/>
              </a:ln>
            </c:spPr>
          </c:dPt>
          <c:dPt>
            <c:idx val="1"/>
            <c:spPr>
              <a:solidFill>
                <a:srgbClr val="000000"/>
              </a:solidFill>
              <a:ln w="32470">
                <a:solidFill>
                  <a:schemeClr val="bg1"/>
                </a:solidFill>
                <a:prstDash val="solid"/>
              </a:ln>
            </c:spPr>
          </c:dPt>
          <c:dPt>
            <c:idx val="2"/>
            <c:spPr>
              <a:solidFill>
                <a:srgbClr val="000000"/>
              </a:solidFill>
              <a:ln w="32470">
                <a:solidFill>
                  <a:schemeClr val="bg1"/>
                </a:solidFill>
                <a:prstDash val="solid"/>
              </a:ln>
            </c:spPr>
          </c:dPt>
          <c:dPt>
            <c:idx val="3"/>
            <c:spPr>
              <a:solidFill>
                <a:srgbClr val="00B0F0"/>
              </a:solidFill>
              <a:ln w="32470">
                <a:solidFill>
                  <a:schemeClr val="bg1"/>
                </a:solidFill>
                <a:prstDash val="solid"/>
              </a:ln>
            </c:spPr>
          </c:dPt>
          <c:dPt>
            <c:idx val="4"/>
            <c:spPr>
              <a:solidFill>
                <a:srgbClr val="00B0F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rgbClr val="00B0F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B0F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00B0F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8"/>
            <c:spPr>
              <a:solidFill>
                <a:srgbClr val="00B0F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9"/>
            <c:spPr>
              <a:solidFill>
                <a:srgbClr val="00B0F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10"/>
            <c:spPr>
              <a:solidFill>
                <a:srgbClr val="00B0F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dPt>
            <c:idx val="11"/>
            <c:spPr>
              <a:solidFill>
                <a:srgbClr val="00B0F0"/>
              </a:solidFill>
              <a:ln w="32470">
                <a:solidFill>
                  <a:schemeClr val="tx1"/>
                </a:solidFill>
                <a:prstDash val="solid"/>
              </a:ln>
            </c:spPr>
          </c:dPt>
          <c:cat>
            <c:numRef>
              <c:f>Sheet1!$B$1:$M$1</c:f>
              <c:numCache>
                <c:formatCode>General</c:formatCode>
                <c:ptCount val="12"/>
              </c:numCache>
            </c:numRef>
          </c:cat>
          <c:val>
            <c:numRef>
              <c:f>Sheet1!$B$2:$M$2</c:f>
              <c:numCache>
                <c:formatCode>General</c:formatCode>
                <c:ptCount val="12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</c:numCache>
            </c:numRef>
          </c:val>
        </c:ser>
        <c:firstSliceAng val="0"/>
      </c:pieChart>
      <c:spPr>
        <a:noFill/>
        <a:ln w="2164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53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B7163-F31F-4183-8771-5DD6D29F3BEB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8030E-41AB-41F9-896E-3E443D304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304800" y="228600"/>
          <a:ext cx="3031348" cy="439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638800" y="228600"/>
          <a:ext cx="3114675" cy="453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Object 11"/>
          <p:cNvGraphicFramePr>
            <a:graphicFrameLocks noChangeAspect="1"/>
          </p:cNvGraphicFramePr>
          <p:nvPr/>
        </p:nvGraphicFramePr>
        <p:xfrm>
          <a:off x="3048000" y="1600200"/>
          <a:ext cx="2873762" cy="4168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629400" y="457200"/>
            <a:ext cx="793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6/8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1371600" y="457200"/>
            <a:ext cx="793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3/4</a:t>
            </a: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3810000" y="5105400"/>
            <a:ext cx="12874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9/12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0" y="304800"/>
            <a:ext cx="25891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latin typeface="Architect" pitchFamily="34" charset="0"/>
              </a:rPr>
              <a:t>EQUIVALENT</a:t>
            </a:r>
          </a:p>
          <a:p>
            <a:pPr algn="ctr"/>
            <a:r>
              <a:rPr lang="en-US" sz="3600" b="1" dirty="0" smtClean="0">
                <a:latin typeface="Architect" pitchFamily="34" charset="0"/>
              </a:rPr>
              <a:t>FRACTIONS</a:t>
            </a:r>
            <a:endParaRPr lang="en-US" sz="3600" b="1" dirty="0">
              <a:latin typeface="Architec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0" y="60198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chitect" pitchFamily="34" charset="0"/>
              </a:rPr>
              <a:t>What does EQUIVALENT mean to you?</a:t>
            </a:r>
            <a:endParaRPr lang="en-US" sz="3200" b="1" dirty="0">
              <a:latin typeface="Archite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8" grpId="0">
        <p:bldAsOne/>
      </p:bldGraphic>
      <p:bldGraphic spid="9" grpId="0">
        <p:bldAsOne/>
      </p:bldGraphic>
      <p:bldP spid="10" grpId="0"/>
      <p:bldP spid="11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Mona Montoye</dc:creator>
  <cp:lastModifiedBy>Mona Montoye</cp:lastModifiedBy>
  <cp:revision>2</cp:revision>
  <dcterms:created xsi:type="dcterms:W3CDTF">2012-03-31T03:35:03Z</dcterms:created>
  <dcterms:modified xsi:type="dcterms:W3CDTF">2012-03-31T14:30:15Z</dcterms:modified>
</cp:coreProperties>
</file>